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57" r:id="rId4"/>
    <p:sldId id="338" r:id="rId5"/>
    <p:sldId id="337" r:id="rId6"/>
    <p:sldId id="340" r:id="rId7"/>
    <p:sldId id="328" r:id="rId8"/>
    <p:sldId id="332" r:id="rId9"/>
    <p:sldId id="331" r:id="rId10"/>
    <p:sldId id="339" r:id="rId11"/>
    <p:sldId id="333" r:id="rId12"/>
    <p:sldId id="334" r:id="rId13"/>
    <p:sldId id="335" r:id="rId14"/>
    <p:sldId id="264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4"/>
    <a:srgbClr val="FFFFFF"/>
    <a:srgbClr val="1E9AD5"/>
    <a:srgbClr val="005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88;p1">
            <a:extLst>
              <a:ext uri="{FF2B5EF4-FFF2-40B4-BE49-F238E27FC236}">
                <a16:creationId xmlns:a16="http://schemas.microsoft.com/office/drawing/2014/main" id="{BDD6CAEF-B72A-4EA2-A7D9-D4ED406A80D8}"/>
              </a:ext>
            </a:extLst>
          </p:cNvPr>
          <p:cNvPicPr preferRelativeResize="0"/>
          <p:nvPr userDrawn="1"/>
        </p:nvPicPr>
        <p:blipFill rotWithShape="1">
          <a:blip r:embed="rId2">
            <a:alphaModFix amt="35000"/>
          </a:blip>
          <a:srcRect t="13848" b="1776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90;p1">
            <a:extLst>
              <a:ext uri="{FF2B5EF4-FFF2-40B4-BE49-F238E27FC236}">
                <a16:creationId xmlns:a16="http://schemas.microsoft.com/office/drawing/2014/main" id="{3C3A9516-6928-4F90-8BC6-29E79BCC1344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512762" y="466725"/>
            <a:ext cx="1673225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741081B-833B-4615-A718-FB1C95E0EB1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43" y="1482667"/>
            <a:ext cx="10442137" cy="298121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B99B5A7-3988-4B71-BB25-425EC97C4923}"/>
              </a:ext>
            </a:extLst>
          </p:cNvPr>
          <p:cNvSpPr txBox="1"/>
          <p:nvPr userDrawn="1"/>
        </p:nvSpPr>
        <p:spPr>
          <a:xfrm>
            <a:off x="11241247" y="6581001"/>
            <a:ext cx="950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DI-00-01 V1</a:t>
            </a:r>
          </a:p>
        </p:txBody>
      </p:sp>
    </p:spTree>
    <p:extLst>
      <p:ext uri="{BB962C8B-B14F-4D97-AF65-F5344CB8AC3E}">
        <p14:creationId xmlns:p14="http://schemas.microsoft.com/office/powerpoint/2010/main" val="4252911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DE52331-3A17-4B6B-9707-8562E10077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05"/>
            <a:ext cx="12192000" cy="68537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7F9FAFE-DD64-4F6E-87AF-8A00ABB56AA7}"/>
              </a:ext>
            </a:extLst>
          </p:cNvPr>
          <p:cNvSpPr/>
          <p:nvPr userDrawn="1"/>
        </p:nvSpPr>
        <p:spPr>
          <a:xfrm>
            <a:off x="6095996" y="1"/>
            <a:ext cx="6096000" cy="53091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312EBF1-6819-AE0C-E0AD-B5D9FBEEF9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54089" y="4430683"/>
            <a:ext cx="4343401" cy="610985"/>
          </a:xfrm>
        </p:spPr>
        <p:txBody>
          <a:bodyPr anchor="ctr">
            <a:normAutofit/>
          </a:bodyPr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Date / Lieu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CB3134D-EF14-269E-4572-AA0F6400B5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4090" y="2363441"/>
            <a:ext cx="4343401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5148F8BF-F628-9774-7076-F3B71115C28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363441"/>
            <a:ext cx="0" cy="261588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28206238-5CDD-4D7A-8B2A-DB9A2A9C5D1B}"/>
              </a:ext>
            </a:extLst>
          </p:cNvPr>
          <p:cNvSpPr txBox="1"/>
          <p:nvPr userDrawn="1"/>
        </p:nvSpPr>
        <p:spPr>
          <a:xfrm>
            <a:off x="11241247" y="6581001"/>
            <a:ext cx="950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DI-00-01 V1</a:t>
            </a:r>
          </a:p>
        </p:txBody>
      </p:sp>
      <p:pic>
        <p:nvPicPr>
          <p:cNvPr id="1026" name="Picture 2" descr="cci-le-mans-sarthe-et-le-mans-innovation - Le Mans Innovation">
            <a:extLst>
              <a:ext uri="{FF2B5EF4-FFF2-40B4-BE49-F238E27FC236}">
                <a16:creationId xmlns:a16="http://schemas.microsoft.com/office/drawing/2014/main" id="{08C2AE89-1038-45A9-8D05-CB6AB3167A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518400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882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70607831-1533-2616-0FED-F3BB9F68AA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7FE65B5D-B9A8-BF4E-9FCC-40098B96C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1188085"/>
            <a:ext cx="11231880" cy="782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6AD8FBC0-96E0-0675-F846-1251D35F5BA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2440" y="2108258"/>
            <a:ext cx="1123188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8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sz="16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11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11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49CBF3-061A-4BD7-A521-AFF7B4291D7E}"/>
              </a:ext>
            </a:extLst>
          </p:cNvPr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8ADF91E-0BB8-47AF-909A-05D9A061EF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771" y="-61844"/>
            <a:ext cx="3224169" cy="92049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7B1D75A-6282-4629-B285-B378902245C8}"/>
              </a:ext>
            </a:extLst>
          </p:cNvPr>
          <p:cNvSpPr txBox="1"/>
          <p:nvPr userDrawn="1"/>
        </p:nvSpPr>
        <p:spPr>
          <a:xfrm>
            <a:off x="11241247" y="6581001"/>
            <a:ext cx="950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DI-00-01 V1</a:t>
            </a:r>
          </a:p>
        </p:txBody>
      </p:sp>
    </p:spTree>
    <p:extLst>
      <p:ext uri="{BB962C8B-B14F-4D97-AF65-F5344CB8AC3E}">
        <p14:creationId xmlns:p14="http://schemas.microsoft.com/office/powerpoint/2010/main" val="320226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70607831-1533-2616-0FED-F3BB9F68AA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286"/>
          </a:xfrm>
          <a:prstGeom prst="rect">
            <a:avLst/>
          </a:prstGeom>
        </p:spPr>
      </p:pic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7FE65B5D-B9A8-BF4E-9FCC-40098B96C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1188085"/>
            <a:ext cx="11231880" cy="782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95A3446E-A962-415E-3E7B-307497F08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" y="2108258"/>
            <a:ext cx="53243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8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sz="16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11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11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F513CA29-0E14-E1BC-3F89-608DEF1D1CF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73093" y="2108258"/>
            <a:ext cx="53243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8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sz="16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11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11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AF88E0-8E39-43A4-B34C-F78F0108E7B6}"/>
              </a:ext>
            </a:extLst>
          </p:cNvPr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052BFA3-D4B6-457B-8727-00EFAA77F8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771" y="-61844"/>
            <a:ext cx="3224169" cy="92049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A4EC1A9-61B4-4D14-AD78-7AD2A4D17016}"/>
              </a:ext>
            </a:extLst>
          </p:cNvPr>
          <p:cNvSpPr txBox="1"/>
          <p:nvPr userDrawn="1"/>
        </p:nvSpPr>
        <p:spPr>
          <a:xfrm>
            <a:off x="11241247" y="6581001"/>
            <a:ext cx="950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DI-00-01 V1</a:t>
            </a:r>
          </a:p>
        </p:txBody>
      </p:sp>
    </p:spTree>
    <p:extLst>
      <p:ext uri="{BB962C8B-B14F-4D97-AF65-F5344CB8AC3E}">
        <p14:creationId xmlns:p14="http://schemas.microsoft.com/office/powerpoint/2010/main" val="368383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5DC99FB-83D8-4190-8DA3-B98E391BD3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05"/>
            <a:ext cx="12192000" cy="6853790"/>
          </a:xfrm>
          <a:prstGeom prst="rect">
            <a:avLst/>
          </a:prstGeom>
        </p:spPr>
      </p:pic>
      <p:sp>
        <p:nvSpPr>
          <p:cNvPr id="4" name="Espace réservé du titre 1">
            <a:extLst>
              <a:ext uri="{FF2B5EF4-FFF2-40B4-BE49-F238E27FC236}">
                <a16:creationId xmlns:a16="http://schemas.microsoft.com/office/drawing/2014/main" id="{36D9A3DE-5DEF-A1B9-7DA1-0288E9E42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1188085"/>
            <a:ext cx="11231880" cy="782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7" name="Google Shape;90;p1">
            <a:extLst>
              <a:ext uri="{FF2B5EF4-FFF2-40B4-BE49-F238E27FC236}">
                <a16:creationId xmlns:a16="http://schemas.microsoft.com/office/drawing/2014/main" id="{D7AE5058-CEDC-44ED-AFAD-5A67F4535F48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512762" y="466725"/>
            <a:ext cx="1673225" cy="7810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E4018FB-D3FD-42A9-A195-22768FB2ABE7}"/>
              </a:ext>
            </a:extLst>
          </p:cNvPr>
          <p:cNvSpPr txBox="1"/>
          <p:nvPr userDrawn="1"/>
        </p:nvSpPr>
        <p:spPr>
          <a:xfrm>
            <a:off x="11241247" y="6581001"/>
            <a:ext cx="950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DI-00-01 V1</a:t>
            </a:r>
          </a:p>
        </p:txBody>
      </p:sp>
      <p:pic>
        <p:nvPicPr>
          <p:cNvPr id="2050" name="Picture 2" descr="cci-le-mans-sarthe-et-le-mans-innovation - Le Mans Innovation">
            <a:extLst>
              <a:ext uri="{FF2B5EF4-FFF2-40B4-BE49-F238E27FC236}">
                <a16:creationId xmlns:a16="http://schemas.microsoft.com/office/drawing/2014/main" id="{69AEBCC7-78EA-498D-A5EC-538AB64059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518400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40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FC5EBCB-EC69-23C2-5243-0DBDAAF27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1817ED-8199-BB4B-422B-08F196006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F45F84-486A-A617-5AE9-E4D8DEF282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036F7-0A29-47C8-A3E8-B9298FB31A08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92B3EF-CE0A-2A79-A7C8-BE5DF7C86A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E28053-661D-A7D2-3523-483B521F8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CE88C-AFB5-48C6-BC83-8EC45BEFD4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8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62" r:id="rId4"/>
    <p:sldLayoutId id="214748366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000064"/>
          </a:solidFill>
          <a:latin typeface="Geometo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005B95"/>
          </a:solidFill>
          <a:latin typeface="Lato Black" panose="020F0A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rgbClr val="1E9AD5"/>
          </a:solidFill>
          <a:latin typeface="Lato" panose="020F05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q"/>
        <a:defRPr sz="14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i="1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Lato Light" panose="020F03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iaginnovation@lemans.fr" TargetMode="External"/><Relationship Id="rId2" Type="http://schemas.openxmlformats.org/officeDocument/2006/relationships/hyperlink" Target="mailto:diag-innovation@lemans.fr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6654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D7FD92-5666-EA02-68C2-A74DF0823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Création de valeur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3BDEA6A-345D-90B4-E4A7-F9027EA3A60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fr-FR" b="1" dirty="0">
                <a:latin typeface="Lato" panose="020F0502020204030203" pitchFamily="34" charset="0"/>
              </a:rPr>
              <a:t>Combien pensez-vous facturer votre offre ? </a:t>
            </a:r>
            <a:r>
              <a:rPr lang="fr-FR" dirty="0">
                <a:latin typeface="Lato" panose="020F0502020204030203" pitchFamily="34" charset="0"/>
              </a:rPr>
              <a:t>(donner si possible une décomposition du prix de vente envisagé)</a:t>
            </a:r>
          </a:p>
          <a:p>
            <a:r>
              <a:rPr lang="fr-FR" dirty="0">
                <a:latin typeface="Lato" panose="020F0502020204030203" pitchFamily="34" charset="0"/>
              </a:rPr>
              <a:t>Quelles sont les </a:t>
            </a:r>
            <a:r>
              <a:rPr lang="fr-FR" b="1" dirty="0">
                <a:latin typeface="Lato" panose="020F0502020204030203" pitchFamily="34" charset="0"/>
              </a:rPr>
              <a:t>retombées économiques envisagées </a:t>
            </a:r>
            <a:r>
              <a:rPr lang="fr-FR" dirty="0">
                <a:latin typeface="Lato" panose="020F0502020204030203" pitchFamily="34" charset="0"/>
              </a:rPr>
              <a:t>: Chiffre d’affaires et emplois créés sur les 3 premières années ?</a:t>
            </a:r>
          </a:p>
          <a:p>
            <a:endParaRPr lang="fr-FR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955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C0C0B6-8776-1596-F608-C1225A6AD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Accompagnement à l’entreprenariat dans l’innovation 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2408C09-78E0-1C83-BB4E-C80ABA4D8E0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fr-FR" dirty="0">
                <a:latin typeface="Lato" panose="020F0502020204030203" pitchFamily="34" charset="0"/>
              </a:rPr>
              <a:t>Êtes-vous accompagné(e) par une autre structure privée ou publique ? Si oui, lesquelles ?</a:t>
            </a:r>
          </a:p>
          <a:p>
            <a:r>
              <a:rPr lang="fr-FR" dirty="0">
                <a:latin typeface="Lato" panose="020F0502020204030203" pitchFamily="34" charset="0"/>
              </a:rPr>
              <a:t>Quels sont vos besoins vis-à-vis de Le Mans Innovation ? </a:t>
            </a:r>
          </a:p>
          <a:p>
            <a:r>
              <a:rPr lang="fr-FR" dirty="0">
                <a:latin typeface="Lato" panose="020F0502020204030203" pitchFamily="34" charset="0"/>
              </a:rPr>
              <a:t>Qu’attendez-vous du dispositif « Diag’Innovation »</a:t>
            </a:r>
            <a:r>
              <a:rPr lang="fr-FR" i="1" dirty="0">
                <a:latin typeface="Lato" panose="020F0502020204030203" pitchFamily="34" charset="0"/>
              </a:rPr>
              <a:t> ?</a:t>
            </a:r>
            <a:endParaRPr lang="fr-FR" dirty="0">
              <a:latin typeface="Lato" panose="020F0502020204030203" pitchFamily="34" charset="0"/>
            </a:endParaRPr>
          </a:p>
          <a:p>
            <a:pPr marL="0" indent="0">
              <a:buNone/>
            </a:pPr>
            <a:endParaRPr lang="fr-FR" dirty="0">
              <a:latin typeface="Lato" panose="020F0502020204030203" pitchFamily="34" charset="0"/>
            </a:endParaRPr>
          </a:p>
          <a:p>
            <a:endParaRPr lang="fr-FR" dirty="0">
              <a:latin typeface="Lato" panose="020F0502020204030203" pitchFamily="34" charset="0"/>
            </a:endParaRPr>
          </a:p>
          <a:p>
            <a:pPr marL="0" indent="0">
              <a:buNone/>
            </a:pPr>
            <a:r>
              <a:rPr lang="fr-FR" dirty="0">
                <a:latin typeface="Lato" panose="020F0502020204030203" pitchFamily="34" charset="0"/>
              </a:rPr>
              <a:t>N’hésitez pas à joindre tout document complémentaire que vous auriez déjà réalisé, pouvant s’avérer utile pour la qualification de votre projet :</a:t>
            </a:r>
          </a:p>
          <a:p>
            <a:pPr>
              <a:buFontTx/>
              <a:buChar char="-"/>
            </a:pPr>
            <a:r>
              <a:rPr lang="fr-FR" dirty="0">
                <a:latin typeface="Lato" panose="020F0502020204030203" pitchFamily="34" charset="0"/>
              </a:rPr>
              <a:t>Pitch Deck / support de présentation</a:t>
            </a:r>
          </a:p>
          <a:p>
            <a:pPr>
              <a:buFontTx/>
              <a:buChar char="-"/>
            </a:pPr>
            <a:r>
              <a:rPr lang="fr-FR" dirty="0">
                <a:latin typeface="Lato" panose="020F0502020204030203" pitchFamily="34" charset="0"/>
              </a:rPr>
              <a:t>Business Plan</a:t>
            </a:r>
          </a:p>
          <a:p>
            <a:endParaRPr lang="fr-FR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718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DD32B8-C9D7-EA90-77E7-07C3FEB7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933" y="3008418"/>
            <a:ext cx="4710853" cy="2240915"/>
          </a:xfrm>
        </p:spPr>
        <p:txBody>
          <a:bodyPr>
            <a:normAutofit/>
          </a:bodyPr>
          <a:lstStyle/>
          <a:p>
            <a:r>
              <a:rPr lang="fr-FR" sz="4400" dirty="0"/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780453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81DD2F-4DEF-87B6-1AAC-DDCE85DD6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Rappel du calendrier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76D016-CE38-C3D6-F42B-E9CA8B38759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fr-FR" dirty="0"/>
              <a:t>Les candidatures sont acceptées jusqu’au :</a:t>
            </a:r>
            <a:r>
              <a:rPr lang="fr-FR" dirty="0">
                <a:highlight>
                  <a:srgbClr val="FFFF00"/>
                </a:highlight>
              </a:rPr>
              <a:t> 09/03/2026, 23h59</a:t>
            </a:r>
            <a:r>
              <a:rPr lang="fr-FR" dirty="0"/>
              <a:t>. Elles sont à soumettre par email à </a:t>
            </a:r>
            <a:r>
              <a:rPr lang="fr-FR" dirty="0">
                <a:highlight>
                  <a:srgbClr val="FFFF00"/>
                </a:highlight>
                <a:hlinkClick r:id="rId2"/>
              </a:rPr>
              <a:t>diag-innovation@lemans.fr</a:t>
            </a:r>
            <a:r>
              <a:rPr lang="fr-FR" dirty="0">
                <a:highlight>
                  <a:srgbClr val="FFFF00"/>
                </a:highlight>
              </a:rPr>
              <a:t>.</a:t>
            </a:r>
            <a:r>
              <a:rPr lang="fr-FR" dirty="0"/>
              <a:t> Si nécessaire, une pré-sélection sera réalisée sur la base de ce document (voir page suivante).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fr-FR" dirty="0"/>
              <a:t>Le jury de sélection se déroulera le </a:t>
            </a:r>
            <a:r>
              <a:rPr lang="fr-FR" dirty="0">
                <a:highlight>
                  <a:srgbClr val="FFFF00"/>
                </a:highlight>
              </a:rPr>
              <a:t>24/03/2026 après-midi</a:t>
            </a:r>
            <a:r>
              <a:rPr lang="fr-FR" dirty="0"/>
              <a:t>. Votre horaire de passage vous sera communiqué ultérieurement.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fr-FR" dirty="0"/>
              <a:t>Le dispositif débutera le </a:t>
            </a:r>
            <a:r>
              <a:rPr lang="fr-FR" dirty="0">
                <a:highlight>
                  <a:srgbClr val="FFFF00"/>
                </a:highlight>
              </a:rPr>
              <a:t>30/03/2026 </a:t>
            </a:r>
            <a:r>
              <a:rPr lang="fr-FR" dirty="0"/>
              <a:t>avec une demi-journée d’atelier, en présentiel. </a:t>
            </a:r>
          </a:p>
          <a:p>
            <a:pPr marL="0" indent="0" algn="just">
              <a:lnSpc>
                <a:spcPct val="100000"/>
              </a:lnSpc>
              <a:spcAft>
                <a:spcPts val="600"/>
              </a:spcAft>
              <a:buNone/>
            </a:pPr>
            <a:endParaRPr lang="fr-FR" dirty="0"/>
          </a:p>
          <a:p>
            <a:pPr marL="0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fr-FR" sz="1600" dirty="0">
                <a:solidFill>
                  <a:schemeClr val="tx1"/>
                </a:solidFill>
              </a:rPr>
              <a:t>Si vous avez des questions, contactez-nous : </a:t>
            </a:r>
            <a:r>
              <a:rPr lang="fr-FR" sz="1600" dirty="0">
                <a:highlight>
                  <a:srgbClr val="FFFF00"/>
                </a:highlight>
                <a:hlinkClick r:id="rId3"/>
              </a:rPr>
              <a:t>diag-innovation@lemans.fr </a:t>
            </a:r>
            <a:r>
              <a:rPr lang="en-US" sz="1600" dirty="0">
                <a:solidFill>
                  <a:schemeClr val="tx1"/>
                </a:solidFill>
              </a:rPr>
              <a:t>| 02 43 47 39 92</a:t>
            </a:r>
            <a:endParaRPr lang="fr-F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855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B1B363A1-6BFF-82D3-0985-AF79BFA59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330455"/>
            <a:ext cx="5615939" cy="2804596"/>
          </a:xfrm>
          <a:solidFill>
            <a:schemeClr val="bg1"/>
          </a:solidFill>
          <a:ln>
            <a:solidFill>
              <a:srgbClr val="000064"/>
            </a:solidFill>
          </a:ln>
        </p:spPr>
        <p:txBody>
          <a:bodyPr wrap="square" tIns="72000" bIns="72000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cap="all" dirty="0">
                <a:cs typeface="Arial" panose="020B0604020202020204" pitchFamily="34" charset="0"/>
              </a:rPr>
              <a:t>À</a:t>
            </a:r>
            <a:r>
              <a:rPr lang="fr-FR" b="1" cap="all" dirty="0">
                <a:solidFill>
                  <a:schemeClr val="tx1"/>
                </a:solidFill>
                <a:latin typeface="Geometos" pitchFamily="2" charset="0"/>
                <a:cs typeface="Arial" panose="020B0604020202020204" pitchFamily="34" charset="0"/>
              </a:rPr>
              <a:t> noter</a:t>
            </a:r>
            <a:br>
              <a:rPr lang="fr-FR" b="1" cap="all" dirty="0">
                <a:solidFill>
                  <a:schemeClr val="tx1"/>
                </a:solidFill>
                <a:latin typeface="Geometos" pitchFamily="2" charset="0"/>
                <a:cs typeface="Arial" panose="020B0604020202020204" pitchFamily="34" charset="0"/>
              </a:rPr>
            </a:br>
            <a:br>
              <a:rPr lang="fr-FR" b="1" cap="all" dirty="0">
                <a:solidFill>
                  <a:schemeClr val="tx1"/>
                </a:solidFill>
                <a:latin typeface="Geometos" pitchFamily="2" charset="0"/>
                <a:cs typeface="Arial" panose="020B0604020202020204" pitchFamily="34" charset="0"/>
              </a:rPr>
            </a:br>
            <a:r>
              <a:rPr lang="fr-FR" sz="1800" cap="all" dirty="0">
                <a:solidFill>
                  <a:schemeClr val="tx1"/>
                </a:solidFill>
                <a:latin typeface="Geometos" pitchFamily="2" charset="0"/>
                <a:cs typeface="Arial" panose="020B0604020202020204" pitchFamily="34" charset="0"/>
              </a:rPr>
              <a:t>Une pré-Sélection sera effectuée sur LA BASE DE CETTE PRESENTATION ECRITE. </a:t>
            </a:r>
            <a:br>
              <a:rPr lang="fr-FR" sz="1800" cap="all" dirty="0">
                <a:solidFill>
                  <a:schemeClr val="tx1"/>
                </a:solidFill>
                <a:latin typeface="Geometos" pitchFamily="2" charset="0"/>
                <a:cs typeface="Arial" panose="020B0604020202020204" pitchFamily="34" charset="0"/>
              </a:rPr>
            </a:br>
            <a:r>
              <a:rPr lang="fr-FR" sz="1800" b="1" cap="all" dirty="0">
                <a:solidFill>
                  <a:schemeClr val="tx1"/>
                </a:solidFill>
                <a:latin typeface="Geometos" pitchFamily="2" charset="0"/>
                <a:cs typeface="Arial" panose="020B0604020202020204" pitchFamily="34" charset="0"/>
              </a:rPr>
              <a:t>SOYEZ DONC assez précis DANS VOS explications.</a:t>
            </a:r>
            <a:br>
              <a:rPr lang="fr-FR" sz="1800" b="1" cap="all" dirty="0">
                <a:solidFill>
                  <a:schemeClr val="tx1"/>
                </a:solidFill>
                <a:latin typeface="Geometos" pitchFamily="2" charset="0"/>
                <a:cs typeface="Arial" panose="020B0604020202020204" pitchFamily="34" charset="0"/>
              </a:rPr>
            </a:br>
            <a:br>
              <a:rPr lang="fr-FR" sz="1800" cap="all" dirty="0">
                <a:solidFill>
                  <a:schemeClr val="tx1"/>
                </a:solidFill>
                <a:latin typeface="Geometos" pitchFamily="2" charset="0"/>
                <a:cs typeface="Arial" panose="020B0604020202020204" pitchFamily="34" charset="0"/>
              </a:rPr>
            </a:br>
            <a:r>
              <a:rPr lang="fr-FR" sz="1800" cap="all" dirty="0">
                <a:solidFill>
                  <a:schemeClr val="tx1"/>
                </a:solidFill>
                <a:latin typeface="Geometos" pitchFamily="2" charset="0"/>
                <a:cs typeface="Arial" panose="020B0604020202020204" pitchFamily="34" charset="0"/>
              </a:rPr>
              <a:t>Lors de l’oral devant le jury, vous aurez 7 min pour présenter votre projet, puis 10 min d’échanges questions/réponses avec le jury.</a:t>
            </a:r>
            <a:br>
              <a:rPr lang="fr-FR" sz="1800" cap="all" dirty="0">
                <a:solidFill>
                  <a:schemeClr val="tx1"/>
                </a:solidFill>
                <a:latin typeface="Geometos" pitchFamily="2" charset="0"/>
                <a:cs typeface="Arial" panose="020B0604020202020204" pitchFamily="34" charset="0"/>
              </a:rPr>
            </a:br>
            <a:endParaRPr lang="fr-FR" sz="1800" b="1" cap="all" dirty="0">
              <a:solidFill>
                <a:schemeClr val="tx1"/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976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3AAE22-DB28-435E-BC33-2B2D35A31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54087" y="3169149"/>
            <a:ext cx="4343401" cy="610985"/>
          </a:xfrm>
        </p:spPr>
        <p:txBody>
          <a:bodyPr/>
          <a:lstStyle/>
          <a:p>
            <a:r>
              <a:rPr lang="fr-FR" dirty="0"/>
              <a:t>Nom et coordonnées du contact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D7E4A9B-A3C5-4301-A775-4A39FBC5FB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4088" y="771555"/>
            <a:ext cx="4343401" cy="1655762"/>
          </a:xfrm>
        </p:spPr>
        <p:txBody>
          <a:bodyPr/>
          <a:lstStyle/>
          <a:p>
            <a:r>
              <a:rPr lang="fr-FR" dirty="0"/>
              <a:t>Nom du projet ou de l’entreprise</a:t>
            </a:r>
          </a:p>
        </p:txBody>
      </p:sp>
    </p:spTree>
    <p:extLst>
      <p:ext uri="{BB962C8B-B14F-4D97-AF65-F5344CB8AC3E}">
        <p14:creationId xmlns:p14="http://schemas.microsoft.com/office/powerpoint/2010/main" val="3755585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D8C7B5-C621-8081-98F1-04D330383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La mission, l’ambition de votre entreprise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CF3415-C362-08FC-3773-ACA68979140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i="1" dirty="0">
                <a:solidFill>
                  <a:schemeClr val="tx1"/>
                </a:solidFill>
                <a:latin typeface="Lato" panose="020F0502020204030203" pitchFamily="34" charset="0"/>
              </a:rPr>
              <a:t>(A noter : dans la suite de ce document, les questions sont là pour vous guider sur les attentes du jury, ce que le jury va chercher à savoir et comprendre de votre projet. </a:t>
            </a:r>
            <a:r>
              <a:rPr lang="fr-FR" i="1" u="sng" dirty="0">
                <a:latin typeface="Lato" panose="020F0502020204030203" pitchFamily="34" charset="0"/>
              </a:rPr>
              <a:t>L’objectif est de répondre au maximum aux différents points en fonction de la maturité de votre projet, l’absence de réponse n’étant pas rédhibitoire</a:t>
            </a:r>
            <a:r>
              <a:rPr lang="fr-FR" i="1" dirty="0">
                <a:solidFill>
                  <a:schemeClr val="tx1"/>
                </a:solidFill>
                <a:latin typeface="Lato" panose="020F0502020204030203" pitchFamily="34" charset="0"/>
              </a:rPr>
              <a:t>). </a:t>
            </a:r>
          </a:p>
          <a:p>
            <a:r>
              <a:rPr lang="fr-FR" dirty="0">
                <a:latin typeface="Lato" panose="020F0502020204030203" pitchFamily="34" charset="0"/>
              </a:rPr>
              <a:t>Quelle est la </a:t>
            </a:r>
            <a:r>
              <a:rPr lang="fr-FR" b="1" dirty="0">
                <a:latin typeface="Lato" panose="020F0502020204030203" pitchFamily="34" charset="0"/>
              </a:rPr>
              <a:t>raison d’être </a:t>
            </a:r>
            <a:r>
              <a:rPr lang="fr-FR" dirty="0">
                <a:latin typeface="Lato" panose="020F0502020204030203" pitchFamily="34" charset="0"/>
              </a:rPr>
              <a:t>de votre (future) entreprise ?</a:t>
            </a:r>
          </a:p>
          <a:p>
            <a:r>
              <a:rPr lang="fr-FR" dirty="0">
                <a:latin typeface="Lato" panose="020F0502020204030203" pitchFamily="34" charset="0"/>
              </a:rPr>
              <a:t>Quelle est l’</a:t>
            </a:r>
            <a:r>
              <a:rPr lang="fr-FR" b="1" dirty="0">
                <a:latin typeface="Lato" panose="020F0502020204030203" pitchFamily="34" charset="0"/>
              </a:rPr>
              <a:t>ambition</a:t>
            </a:r>
            <a:r>
              <a:rPr lang="fr-FR" dirty="0">
                <a:latin typeface="Lato" panose="020F0502020204030203" pitchFamily="34" charset="0"/>
              </a:rPr>
              <a:t> à terme de votre projet ? Dans 3 à 5 ans, comment voyez-vous votre entreprise ?</a:t>
            </a:r>
          </a:p>
          <a:p>
            <a:pPr marL="0" indent="0">
              <a:buNone/>
            </a:pPr>
            <a:endParaRPr lang="fr-FR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1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FE0E5C-ABB3-6695-0602-47F8FF92B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ressources et compétences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0E6DEDA-C5D3-EDF9-B57E-3E5E7C7424A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fr-FR" b="1" dirty="0">
                <a:latin typeface="Lato" panose="020F0502020204030203" pitchFamily="34" charset="0"/>
              </a:rPr>
              <a:t>Présentez-vous ! </a:t>
            </a:r>
            <a:r>
              <a:rPr lang="fr-FR" dirty="0">
                <a:latin typeface="Lato" panose="020F0502020204030203" pitchFamily="34" charset="0"/>
              </a:rPr>
              <a:t>Quel est votre parcours ? Quelle est votre connaissance du secteur d’activité ?</a:t>
            </a:r>
          </a:p>
          <a:p>
            <a:r>
              <a:rPr lang="fr-FR" dirty="0">
                <a:latin typeface="Lato" panose="020F0502020204030203" pitchFamily="34" charset="0"/>
              </a:rPr>
              <a:t>Indiquez la composition de </a:t>
            </a:r>
            <a:r>
              <a:rPr lang="fr-FR" b="1" dirty="0">
                <a:latin typeface="Lato" panose="020F0502020204030203" pitchFamily="34" charset="0"/>
              </a:rPr>
              <a:t>l’équipe </a:t>
            </a:r>
            <a:r>
              <a:rPr lang="fr-FR" dirty="0">
                <a:latin typeface="Lato" panose="020F0502020204030203" pitchFamily="34" charset="0"/>
              </a:rPr>
              <a:t>(s’il y en a une). Quelles sont les compétences et rôles de chacun ? Quelle est votre source de revenus actuelle ?</a:t>
            </a:r>
          </a:p>
          <a:p>
            <a:r>
              <a:rPr lang="fr-FR" b="1" dirty="0">
                <a:latin typeface="Lato" panose="020F0502020204030203" pitchFamily="34" charset="0"/>
              </a:rPr>
              <a:t>Niveau d’avancement de votre projet </a:t>
            </a:r>
            <a:r>
              <a:rPr lang="fr-FR" dirty="0">
                <a:latin typeface="Lato" panose="020F0502020204030203" pitchFamily="34" charset="0"/>
              </a:rPr>
              <a:t>? Avez-vous déjà créé votre entreprise (si oui, quel est son capital, sa forme juridique, son régime fiscal,…) ? Avez-vous des premiers clients ? Avez-vous déjà obtenu des aides ou financements extérieurs ?</a:t>
            </a:r>
          </a:p>
          <a:p>
            <a:r>
              <a:rPr lang="fr-FR" dirty="0">
                <a:latin typeface="Lato" panose="020F0502020204030203" pitchFamily="34" charset="0"/>
              </a:rPr>
              <a:t>Apports financiers des fondateurs et répartition du capital entre les associés ?</a:t>
            </a:r>
          </a:p>
          <a:p>
            <a:endParaRPr lang="fr-FR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87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D7E78F-1EC6-0295-19D4-B0A7611BA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La solution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EF58D0B-618D-92C7-A12A-0CFB1AADAFD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fr-FR" dirty="0">
                <a:latin typeface="Lato" panose="020F0502020204030203" pitchFamily="34" charset="0"/>
              </a:rPr>
              <a:t>Quelle est la </a:t>
            </a:r>
            <a:r>
              <a:rPr lang="fr-FR" b="1" dirty="0">
                <a:latin typeface="Lato" panose="020F0502020204030203" pitchFamily="34" charset="0"/>
              </a:rPr>
              <a:t>genèse de votre projet ?</a:t>
            </a:r>
          </a:p>
          <a:p>
            <a:r>
              <a:rPr lang="fr-FR" b="1" dirty="0">
                <a:latin typeface="Lato" panose="020F0502020204030203" pitchFamily="34" charset="0"/>
              </a:rPr>
              <a:t>Décrivez votre innovation ou votre solution : </a:t>
            </a:r>
            <a:r>
              <a:rPr lang="fr-FR" dirty="0">
                <a:latin typeface="Lato" panose="020F0502020204030203" pitchFamily="34" charset="0"/>
              </a:rPr>
              <a:t>quel est le caractère </a:t>
            </a:r>
            <a:r>
              <a:rPr lang="fr-FR" b="1" dirty="0">
                <a:latin typeface="Lato" panose="020F0502020204030203" pitchFamily="34" charset="0"/>
              </a:rPr>
              <a:t>innovant</a:t>
            </a:r>
            <a:r>
              <a:rPr lang="fr-FR" dirty="0">
                <a:latin typeface="Lato" panose="020F0502020204030203" pitchFamily="34" charset="0"/>
              </a:rPr>
              <a:t>, </a:t>
            </a:r>
            <a:r>
              <a:rPr lang="fr-FR" b="1" dirty="0">
                <a:latin typeface="Lato" panose="020F0502020204030203" pitchFamily="34" charset="0"/>
              </a:rPr>
              <a:t>différenciant</a:t>
            </a:r>
            <a:r>
              <a:rPr lang="fr-FR" dirty="0">
                <a:latin typeface="Lato" panose="020F0502020204030203" pitchFamily="34" charset="0"/>
              </a:rPr>
              <a:t> selon vous ?</a:t>
            </a:r>
          </a:p>
          <a:p>
            <a:r>
              <a:rPr lang="fr-FR" dirty="0">
                <a:latin typeface="Lato" panose="020F0502020204030203" pitchFamily="34" charset="0"/>
              </a:rPr>
              <a:t>A combien évaluez-vous les coûts de développement du projet ?</a:t>
            </a:r>
          </a:p>
          <a:p>
            <a:r>
              <a:rPr lang="fr-FR" dirty="0">
                <a:latin typeface="Lato" panose="020F0502020204030203" pitchFamily="34" charset="0"/>
              </a:rPr>
              <a:t>Décrivez le </a:t>
            </a:r>
            <a:r>
              <a:rPr lang="fr-FR" b="1" dirty="0">
                <a:latin typeface="Lato" panose="020F0502020204030203" pitchFamily="34" charset="0"/>
              </a:rPr>
              <a:t>stade d’avancement </a:t>
            </a:r>
            <a:r>
              <a:rPr lang="fr-FR" dirty="0">
                <a:latin typeface="Lato" panose="020F0502020204030203" pitchFamily="34" charset="0"/>
              </a:rPr>
              <a:t>actuel du développement de votre innovation ou de votre solution. (Avez-vous fait un prototype ou une preuve de concept ? Avez-vous des retours du marché ?)</a:t>
            </a:r>
          </a:p>
          <a:p>
            <a:r>
              <a:rPr lang="fr-FR" dirty="0">
                <a:latin typeface="Lato" panose="020F0502020204030203" pitchFamily="34" charset="0"/>
              </a:rPr>
              <a:t>Y a–t-il des </a:t>
            </a:r>
            <a:r>
              <a:rPr lang="fr-FR" b="1" dirty="0">
                <a:latin typeface="Lato" panose="020F0502020204030203" pitchFamily="34" charset="0"/>
              </a:rPr>
              <a:t>verrous à l’entrée de votre marché </a:t>
            </a:r>
            <a:r>
              <a:rPr lang="fr-FR" dirty="0">
                <a:latin typeface="Lato" panose="020F0502020204030203" pitchFamily="34" charset="0"/>
              </a:rPr>
              <a:t>pour empêcher vos concurrents de vous copier ?</a:t>
            </a:r>
          </a:p>
          <a:p>
            <a:endParaRPr lang="fr-FR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D7E78F-1EC6-0295-19D4-B0A7611BA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La protection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EF58D0B-618D-92C7-A12A-0CFB1AADAFD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fr-FR" dirty="0">
                <a:latin typeface="Lato" panose="020F0502020204030203" pitchFamily="34" charset="0"/>
              </a:rPr>
              <a:t>Avez-vous effectué une recherche d’antériorité ?</a:t>
            </a:r>
          </a:p>
          <a:p>
            <a:r>
              <a:rPr lang="fr-FR" dirty="0">
                <a:latin typeface="Lato" panose="020F0502020204030203" pitchFamily="34" charset="0"/>
              </a:rPr>
              <a:t>Avez-vous déjà entamé des démarches de </a:t>
            </a:r>
            <a:r>
              <a:rPr lang="fr-FR" b="1" dirty="0">
                <a:latin typeface="Lato" panose="020F0502020204030203" pitchFamily="34" charset="0"/>
              </a:rPr>
              <a:t>protection intellectuelle</a:t>
            </a:r>
            <a:r>
              <a:rPr lang="fr-FR" dirty="0">
                <a:latin typeface="Lato" panose="020F0502020204030203" pitchFamily="34" charset="0"/>
              </a:rPr>
              <a:t> ? Auprès de quels professionnels de la propriété intellectuelle ?</a:t>
            </a:r>
          </a:p>
          <a:p>
            <a:endParaRPr lang="fr-FR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142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46D89C-ED0F-7F4E-7590-B3B755347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 marché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84A3A02-387D-2BB3-739B-9F20F46F264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 lnSpcReduction="10000"/>
          </a:bodyPr>
          <a:lstStyle/>
          <a:p>
            <a:r>
              <a:rPr lang="fr-FR" dirty="0">
                <a:latin typeface="Lato" panose="020F0502020204030203" pitchFamily="34" charset="0"/>
              </a:rPr>
              <a:t>Que </a:t>
            </a:r>
            <a:r>
              <a:rPr lang="fr-FR" b="1" dirty="0">
                <a:latin typeface="Lato" panose="020F0502020204030203" pitchFamily="34" charset="0"/>
              </a:rPr>
              <a:t>vendez</a:t>
            </a:r>
            <a:r>
              <a:rPr lang="fr-FR" dirty="0">
                <a:latin typeface="Lato" panose="020F0502020204030203" pitchFamily="34" charset="0"/>
              </a:rPr>
              <a:t>-vous (produit, service, …) ?</a:t>
            </a:r>
          </a:p>
          <a:p>
            <a:r>
              <a:rPr lang="fr-FR" dirty="0">
                <a:latin typeface="Lato" panose="020F0502020204030203" pitchFamily="34" charset="0"/>
              </a:rPr>
              <a:t>A </a:t>
            </a:r>
            <a:r>
              <a:rPr lang="fr-FR" b="1" dirty="0">
                <a:latin typeface="Lato" panose="020F0502020204030203" pitchFamily="34" charset="0"/>
              </a:rPr>
              <a:t>qui vendez-vous</a:t>
            </a:r>
            <a:r>
              <a:rPr lang="fr-FR" dirty="0">
                <a:latin typeface="Lato" panose="020F0502020204030203" pitchFamily="34" charset="0"/>
              </a:rPr>
              <a:t> (entreprises, particuliers, associations, …) ?</a:t>
            </a:r>
          </a:p>
          <a:p>
            <a:r>
              <a:rPr lang="fr-FR" dirty="0">
                <a:latin typeface="Lato" panose="020F0502020204030203" pitchFamily="34" charset="0"/>
              </a:rPr>
              <a:t>Qui sont les futurs </a:t>
            </a:r>
            <a:r>
              <a:rPr lang="fr-FR" b="1" dirty="0">
                <a:latin typeface="Lato" panose="020F0502020204030203" pitchFamily="34" charset="0"/>
              </a:rPr>
              <a:t>utilisateurs</a:t>
            </a:r>
            <a:r>
              <a:rPr lang="fr-FR" dirty="0">
                <a:latin typeface="Lato" panose="020F0502020204030203" pitchFamily="34" charset="0"/>
              </a:rPr>
              <a:t> de votre solution ? </a:t>
            </a:r>
          </a:p>
          <a:p>
            <a:r>
              <a:rPr lang="fr-FR" dirty="0">
                <a:latin typeface="Lato" panose="020F0502020204030203" pitchFamily="34" charset="0"/>
              </a:rPr>
              <a:t>A quel </a:t>
            </a:r>
            <a:r>
              <a:rPr lang="fr-FR" b="1" dirty="0">
                <a:latin typeface="Lato" panose="020F0502020204030203" pitchFamily="34" charset="0"/>
              </a:rPr>
              <a:t>besoin</a:t>
            </a:r>
            <a:r>
              <a:rPr lang="fr-FR" dirty="0">
                <a:latin typeface="Lato" panose="020F0502020204030203" pitchFamily="34" charset="0"/>
              </a:rPr>
              <a:t>, à quelle problématique actuelle répondez-vous avec votre solution ? </a:t>
            </a:r>
          </a:p>
          <a:p>
            <a:r>
              <a:rPr lang="fr-FR" dirty="0">
                <a:latin typeface="Lato" panose="020F0502020204030203" pitchFamily="34" charset="0"/>
              </a:rPr>
              <a:t>Indications sur la </a:t>
            </a:r>
            <a:r>
              <a:rPr lang="fr-FR" b="1" dirty="0">
                <a:latin typeface="Lato" panose="020F0502020204030203" pitchFamily="34" charset="0"/>
              </a:rPr>
              <a:t>taille du marché </a:t>
            </a:r>
            <a:r>
              <a:rPr lang="fr-FR" dirty="0">
                <a:latin typeface="Lato" panose="020F0502020204030203" pitchFamily="34" charset="0"/>
              </a:rPr>
              <a:t>si vous en avez ? (en unités, en chiffre d’affaires)</a:t>
            </a:r>
          </a:p>
          <a:p>
            <a:r>
              <a:rPr lang="fr-FR" dirty="0">
                <a:latin typeface="Lato" panose="020F0502020204030203" pitchFamily="34" charset="0"/>
              </a:rPr>
              <a:t>Quelles </a:t>
            </a:r>
            <a:r>
              <a:rPr lang="fr-FR" b="1" dirty="0">
                <a:latin typeface="Lato" panose="020F0502020204030203" pitchFamily="34" charset="0"/>
              </a:rPr>
              <a:t>normes </a:t>
            </a:r>
            <a:r>
              <a:rPr lang="fr-FR" dirty="0">
                <a:latin typeface="Lato" panose="020F0502020204030203" pitchFamily="34" charset="0"/>
              </a:rPr>
              <a:t>et </a:t>
            </a:r>
            <a:r>
              <a:rPr lang="fr-FR" b="1" dirty="0">
                <a:latin typeface="Lato" panose="020F0502020204030203" pitchFamily="34" charset="0"/>
              </a:rPr>
              <a:t>réglementations</a:t>
            </a:r>
            <a:r>
              <a:rPr lang="fr-FR" dirty="0">
                <a:latin typeface="Lato" panose="020F0502020204030203" pitchFamily="34" charset="0"/>
              </a:rPr>
              <a:t> s’appliquent à votre projet ?</a:t>
            </a:r>
          </a:p>
          <a:p>
            <a:endParaRPr lang="fr-FR" dirty="0">
              <a:latin typeface="Lato" panose="020F0502020204030203" pitchFamily="34" charset="0"/>
            </a:endParaRPr>
          </a:p>
          <a:p>
            <a:r>
              <a:rPr lang="fr-FR" b="1" dirty="0">
                <a:latin typeface="Lato" panose="020F0502020204030203" pitchFamily="34" charset="0"/>
              </a:rPr>
              <a:t>Concurrence</a:t>
            </a:r>
            <a:r>
              <a:rPr lang="fr-FR" dirty="0">
                <a:latin typeface="Lato" panose="020F0502020204030203" pitchFamily="34" charset="0"/>
              </a:rPr>
              <a:t> : Quelles sont les </a:t>
            </a:r>
            <a:r>
              <a:rPr lang="fr-FR" b="1" dirty="0">
                <a:latin typeface="Lato" panose="020F0502020204030203" pitchFamily="34" charset="0"/>
              </a:rPr>
              <a:t>entreprises concurrentes </a:t>
            </a:r>
            <a:r>
              <a:rPr lang="fr-FR" dirty="0">
                <a:latin typeface="Lato" panose="020F0502020204030203" pitchFamily="34" charset="0"/>
              </a:rPr>
              <a:t>? Décrivez les solutions existantes (et les chiffres d’affaires de ces concurrents) et expliquez en quoi elles ne répondent pas ou que partiellement aux problèmes ou besoins des clients.</a:t>
            </a:r>
          </a:p>
          <a:p>
            <a:endParaRPr lang="fr-FR" dirty="0">
              <a:latin typeface="Lato" panose="020F0502020204030203" pitchFamily="34" charset="0"/>
            </a:endParaRPr>
          </a:p>
          <a:p>
            <a:r>
              <a:rPr lang="fr-FR" dirty="0">
                <a:latin typeface="Lato" panose="020F0502020204030203" pitchFamily="34" charset="0"/>
              </a:rPr>
              <a:t>Avez-vous déjà effectué une </a:t>
            </a:r>
            <a:r>
              <a:rPr lang="fr-FR" b="1" dirty="0">
                <a:latin typeface="Lato" panose="020F0502020204030203" pitchFamily="34" charset="0"/>
              </a:rPr>
              <a:t>enquête terrain client</a:t>
            </a:r>
            <a:r>
              <a:rPr lang="fr-FR" dirty="0">
                <a:latin typeface="Lato" panose="020F0502020204030203" pitchFamily="34" charset="0"/>
              </a:rPr>
              <a:t> ou réalisé une </a:t>
            </a:r>
            <a:r>
              <a:rPr lang="fr-FR" b="1" dirty="0">
                <a:latin typeface="Lato" panose="020F0502020204030203" pitchFamily="34" charset="0"/>
              </a:rPr>
              <a:t>étude de marché</a:t>
            </a:r>
            <a:r>
              <a:rPr lang="fr-FR" dirty="0">
                <a:latin typeface="Lato" panose="020F0502020204030203" pitchFamily="34" charset="0"/>
              </a:rPr>
              <a:t> auprès d’un cabinet spécialisé ?</a:t>
            </a:r>
          </a:p>
        </p:txBody>
      </p:sp>
    </p:spTree>
    <p:extLst>
      <p:ext uri="{BB962C8B-B14F-4D97-AF65-F5344CB8AC3E}">
        <p14:creationId xmlns:p14="http://schemas.microsoft.com/office/powerpoint/2010/main" val="355081819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0A6559CF7E73469B76E18B44C301CC" ma:contentTypeVersion="17" ma:contentTypeDescription="Crée un document." ma:contentTypeScope="" ma:versionID="4de99fabf8a085653c240db09911c9ea">
  <xsd:schema xmlns:xsd="http://www.w3.org/2001/XMLSchema" xmlns:xs="http://www.w3.org/2001/XMLSchema" xmlns:p="http://schemas.microsoft.com/office/2006/metadata/properties" xmlns:ns2="a8935839-35a2-4332-b792-60d3a923b629" xmlns:ns3="e7ec10b5-33a0-4712-a052-35d692b2aee8" targetNamespace="http://schemas.microsoft.com/office/2006/metadata/properties" ma:root="true" ma:fieldsID="b002aeb73ce756088bc6fdbbf8adf24e" ns2:_="" ns3:_="">
    <xsd:import namespace="a8935839-35a2-4332-b792-60d3a923b629"/>
    <xsd:import namespace="e7ec10b5-33a0-4712-a052-35d692b2ae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935839-35a2-4332-b792-60d3a923b6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alises d’images" ma:readOnly="false" ma:fieldId="{5cf76f15-5ced-4ddc-b409-7134ff3c332f}" ma:taxonomyMulti="true" ma:sspId="26814351-f6e0-48d1-9efa-4bac0a88c4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ec10b5-33a0-4712-a052-35d692b2aee8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4ec0562a-752e-4ebd-84d1-5e249516d240}" ma:internalName="TaxCatchAll" ma:showField="CatchAllData" ma:web="e7ec10b5-33a0-4712-a052-35d692b2ae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AD6B6E-14DE-40A9-9D44-93CA19260A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935839-35a2-4332-b792-60d3a923b629"/>
    <ds:schemaRef ds:uri="e7ec10b5-33a0-4712-a052-35d692b2ae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F75310-DEFA-4982-9D36-7CC9CCCD09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10444</TotalTime>
  <Words>721</Words>
  <Application>Microsoft Office PowerPoint</Application>
  <PresentationFormat>Grand écran</PresentationFormat>
  <Paragraphs>51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1" baseType="lpstr">
      <vt:lpstr>Arial</vt:lpstr>
      <vt:lpstr>Calibri</vt:lpstr>
      <vt:lpstr>Geometos</vt:lpstr>
      <vt:lpstr>Lato</vt:lpstr>
      <vt:lpstr>Lato Black</vt:lpstr>
      <vt:lpstr>Lato Light</vt:lpstr>
      <vt:lpstr>Poppins</vt:lpstr>
      <vt:lpstr>Wingdings</vt:lpstr>
      <vt:lpstr>Thème Office</vt:lpstr>
      <vt:lpstr>Présentation PowerPoint</vt:lpstr>
      <vt:lpstr>Rappel du calendrier</vt:lpstr>
      <vt:lpstr>À noter  Une pré-Sélection sera effectuée sur LA BASE DE CETTE PRESENTATION ECRITE.  SOYEZ DONC assez précis DANS VOS explications.  Lors de l’oral devant le jury, vous aurez 7 min pour présenter votre projet, puis 10 min d’échanges questions/réponses avec le jury. </vt:lpstr>
      <vt:lpstr>Nom et coordonnées du contact</vt:lpstr>
      <vt:lpstr>La mission, l’ambition de votre entreprise</vt:lpstr>
      <vt:lpstr>Les ressources et compétences</vt:lpstr>
      <vt:lpstr>La solution</vt:lpstr>
      <vt:lpstr>La protection</vt:lpstr>
      <vt:lpstr>Le marché</vt:lpstr>
      <vt:lpstr>Création de valeur</vt:lpstr>
      <vt:lpstr>Accompagnement à l’entreprenariat dans l’innovation </vt:lpstr>
      <vt:lpstr>Merci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Adeline CHAUVIGNE</dc:creator>
  <cp:lastModifiedBy>LEDRU Emmanuelle</cp:lastModifiedBy>
  <cp:revision>42</cp:revision>
  <dcterms:created xsi:type="dcterms:W3CDTF">2023-05-11T15:24:20Z</dcterms:created>
  <dcterms:modified xsi:type="dcterms:W3CDTF">2025-09-29T08:58:12Z</dcterms:modified>
</cp:coreProperties>
</file>